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0"/>
  </p:notesMasterIdLst>
  <p:handoutMasterIdLst>
    <p:handoutMasterId r:id="rId21"/>
  </p:handoutMasterIdLst>
  <p:sldIdLst>
    <p:sldId id="312" r:id="rId5"/>
    <p:sldId id="307" r:id="rId6"/>
    <p:sldId id="334" r:id="rId7"/>
    <p:sldId id="304" r:id="rId8"/>
    <p:sldId id="330" r:id="rId9"/>
    <p:sldId id="282" r:id="rId10"/>
    <p:sldId id="314" r:id="rId11"/>
    <p:sldId id="281" r:id="rId12"/>
    <p:sldId id="328" r:id="rId13"/>
    <p:sldId id="329" r:id="rId14"/>
    <p:sldId id="332" r:id="rId15"/>
    <p:sldId id="333" r:id="rId16"/>
    <p:sldId id="318" r:id="rId17"/>
    <p:sldId id="325" r:id="rId18"/>
    <p:sldId id="297" r:id="rId19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 snapToObjects="1">
      <p:cViewPr varScale="1">
        <p:scale>
          <a:sx n="69" d="100"/>
          <a:sy n="69" d="100"/>
        </p:scale>
        <p:origin x="780" y="7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2DD2A-F25F-43B7-8A21-37B18DE6C43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DA12D3-0EC3-4044-B831-67D756075C5C}">
      <dgm:prSet phldrT="[Text]"/>
      <dgm:spPr>
        <a:solidFill>
          <a:srgbClr val="00B0F0"/>
        </a:solidFill>
      </dgm:spPr>
      <dgm:t>
        <a:bodyPr/>
        <a:lstStyle/>
        <a:p>
          <a:r>
            <a:rPr lang="fa-IR" dirty="0" smtClean="0"/>
            <a:t>قرارداد</a:t>
          </a:r>
          <a:endParaRPr lang="en-US" dirty="0"/>
        </a:p>
      </dgm:t>
    </dgm:pt>
    <dgm:pt modelId="{3CCD653E-4356-4A53-BFC9-6BE928F931A7}" type="parTrans" cxnId="{CF9C0E43-BD66-48B2-AD8E-22C06061E875}">
      <dgm:prSet/>
      <dgm:spPr/>
      <dgm:t>
        <a:bodyPr/>
        <a:lstStyle/>
        <a:p>
          <a:endParaRPr lang="en-US"/>
        </a:p>
      </dgm:t>
    </dgm:pt>
    <dgm:pt modelId="{E93256BD-08C0-4FB1-9C3B-BC51A772F912}" type="sibTrans" cxnId="{CF9C0E43-BD66-48B2-AD8E-22C06061E875}">
      <dgm:prSet/>
      <dgm:spPr/>
      <dgm:t>
        <a:bodyPr/>
        <a:lstStyle/>
        <a:p>
          <a:endParaRPr lang="en-US"/>
        </a:p>
      </dgm:t>
    </dgm:pt>
    <dgm:pt modelId="{A2CEF8D1-1CE1-4AF1-9066-12F172DAFD3E}">
      <dgm:prSet phldrT="[Text]"/>
      <dgm:spPr>
        <a:solidFill>
          <a:srgbClr val="00B0F0"/>
        </a:solidFill>
      </dgm:spPr>
      <dgm:t>
        <a:bodyPr/>
        <a:lstStyle/>
        <a:p>
          <a:r>
            <a:rPr lang="fa-IR" dirty="0" smtClean="0"/>
            <a:t>موافقت نامه</a:t>
          </a:r>
          <a:endParaRPr lang="en-US" dirty="0"/>
        </a:p>
      </dgm:t>
    </dgm:pt>
    <dgm:pt modelId="{ABAEDFBB-EEC3-4B21-AF95-FEEE2705C859}" type="parTrans" cxnId="{AACED058-64C8-40FC-8C82-699837437843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48C28B2F-CBEA-45F8-B7A7-E3B8CDC0B644}" type="sibTrans" cxnId="{AACED058-64C8-40FC-8C82-699837437843}">
      <dgm:prSet/>
      <dgm:spPr/>
      <dgm:t>
        <a:bodyPr/>
        <a:lstStyle/>
        <a:p>
          <a:endParaRPr lang="en-US"/>
        </a:p>
      </dgm:t>
    </dgm:pt>
    <dgm:pt modelId="{72DF2712-C7C9-4254-9E01-7A8FFBB125A1}">
      <dgm:prSet phldrT="[Text]"/>
      <dgm:spPr>
        <a:solidFill>
          <a:srgbClr val="00B0F0"/>
        </a:solidFill>
      </dgm:spPr>
      <dgm:t>
        <a:bodyPr/>
        <a:lstStyle/>
        <a:p>
          <a:r>
            <a:rPr lang="fa-IR" dirty="0" smtClean="0"/>
            <a:t>شرایط عمومی پیمان</a:t>
          </a:r>
          <a:endParaRPr lang="en-US" dirty="0"/>
        </a:p>
      </dgm:t>
    </dgm:pt>
    <dgm:pt modelId="{24B1C9C2-0B4A-4273-8557-C580FACDA9D7}" type="parTrans" cxnId="{08F2B037-101E-4F9C-80A7-14432A85C799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87D08132-54C2-4BE9-B38E-AC790384C3E9}" type="sibTrans" cxnId="{08F2B037-101E-4F9C-80A7-14432A85C799}">
      <dgm:prSet/>
      <dgm:spPr/>
      <dgm:t>
        <a:bodyPr/>
        <a:lstStyle/>
        <a:p>
          <a:endParaRPr lang="en-US"/>
        </a:p>
      </dgm:t>
    </dgm:pt>
    <dgm:pt modelId="{B5DFF6D8-6895-41C3-AB67-19D1447FBED0}">
      <dgm:prSet phldrT="[Text]"/>
      <dgm:spPr>
        <a:solidFill>
          <a:srgbClr val="00B0F0"/>
        </a:solidFill>
      </dgm:spPr>
      <dgm:t>
        <a:bodyPr/>
        <a:lstStyle/>
        <a:p>
          <a:r>
            <a:rPr lang="fa-IR" dirty="0" smtClean="0"/>
            <a:t>پیوست ها</a:t>
          </a:r>
          <a:endParaRPr lang="en-US" dirty="0"/>
        </a:p>
      </dgm:t>
    </dgm:pt>
    <dgm:pt modelId="{3A3CE8C2-58DA-4CC5-A796-848CC5B799E1}" type="parTrans" cxnId="{DF0EEFA8-2C1A-410E-AA59-C466D4E9A872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4F0813B6-1A19-4D92-8728-F5204402A6FF}" type="sibTrans" cxnId="{DF0EEFA8-2C1A-410E-AA59-C466D4E9A872}">
      <dgm:prSet/>
      <dgm:spPr/>
      <dgm:t>
        <a:bodyPr/>
        <a:lstStyle/>
        <a:p>
          <a:endParaRPr lang="en-US"/>
        </a:p>
      </dgm:t>
    </dgm:pt>
    <dgm:pt modelId="{7A3C9F08-5B5A-4CA5-B314-2CB25DE76E38}" type="pres">
      <dgm:prSet presAssocID="{6782DD2A-F25F-43B7-8A21-37B18DE6C43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ED0168B-EF70-4CCD-8B03-10C1C0BF3734}" type="pres">
      <dgm:prSet presAssocID="{5ADA12D3-0EC3-4044-B831-67D756075C5C}" presName="singleCycle" presStyleCnt="0"/>
      <dgm:spPr/>
    </dgm:pt>
    <dgm:pt modelId="{F167D104-104C-4A0A-B0D0-A5F3A5237CA0}" type="pres">
      <dgm:prSet presAssocID="{5ADA12D3-0EC3-4044-B831-67D756075C5C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74BBCE7-5D50-4568-8EEA-3274355D6CC0}" type="pres">
      <dgm:prSet presAssocID="{ABAEDFBB-EEC3-4B21-AF95-FEEE2705C85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8935B19E-5574-4FA2-BB0D-DA4A04A42E91}" type="pres">
      <dgm:prSet presAssocID="{A2CEF8D1-1CE1-4AF1-9066-12F172DAFD3E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3B8D4-886D-4807-AC72-01ABE7407B15}" type="pres">
      <dgm:prSet presAssocID="{24B1C9C2-0B4A-4273-8557-C580FACDA9D7}" presName="Name56" presStyleLbl="parChTrans1D2" presStyleIdx="1" presStyleCnt="3"/>
      <dgm:spPr/>
      <dgm:t>
        <a:bodyPr/>
        <a:lstStyle/>
        <a:p>
          <a:endParaRPr lang="en-US"/>
        </a:p>
      </dgm:t>
    </dgm:pt>
    <dgm:pt modelId="{A5BDEF4C-8480-4A0F-9109-451E5D0F646C}" type="pres">
      <dgm:prSet presAssocID="{72DF2712-C7C9-4254-9E01-7A8FFBB125A1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1F7D6-0D11-4C83-B69A-1B6F9CC49A96}" type="pres">
      <dgm:prSet presAssocID="{3A3CE8C2-58DA-4CC5-A796-848CC5B799E1}" presName="Name56" presStyleLbl="parChTrans1D2" presStyleIdx="2" presStyleCnt="3"/>
      <dgm:spPr/>
      <dgm:t>
        <a:bodyPr/>
        <a:lstStyle/>
        <a:p>
          <a:endParaRPr lang="en-US"/>
        </a:p>
      </dgm:t>
    </dgm:pt>
    <dgm:pt modelId="{968E2F08-8C77-42CC-B4D9-2BA86E8AD56D}" type="pres">
      <dgm:prSet presAssocID="{B5DFF6D8-6895-41C3-AB67-19D1447FBED0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DD636C-2F8D-4ECC-AC03-C4FA0E3F6CBD}" type="presOf" srcId="{6782DD2A-F25F-43B7-8A21-37B18DE6C433}" destId="{7A3C9F08-5B5A-4CA5-B314-2CB25DE76E38}" srcOrd="0" destOrd="0" presId="urn:microsoft.com/office/officeart/2008/layout/RadialCluster"/>
    <dgm:cxn modelId="{91C6C21E-CC77-4A1F-98C4-E4185F7218E9}" type="presOf" srcId="{72DF2712-C7C9-4254-9E01-7A8FFBB125A1}" destId="{A5BDEF4C-8480-4A0F-9109-451E5D0F646C}" srcOrd="0" destOrd="0" presId="urn:microsoft.com/office/officeart/2008/layout/RadialCluster"/>
    <dgm:cxn modelId="{08F2B037-101E-4F9C-80A7-14432A85C799}" srcId="{5ADA12D3-0EC3-4044-B831-67D756075C5C}" destId="{72DF2712-C7C9-4254-9E01-7A8FFBB125A1}" srcOrd="1" destOrd="0" parTransId="{24B1C9C2-0B4A-4273-8557-C580FACDA9D7}" sibTransId="{87D08132-54C2-4BE9-B38E-AC790384C3E9}"/>
    <dgm:cxn modelId="{9BF17733-B78D-47FE-A0C6-B6258D51FE8B}" type="presOf" srcId="{24B1C9C2-0B4A-4273-8557-C580FACDA9D7}" destId="{DF23B8D4-886D-4807-AC72-01ABE7407B15}" srcOrd="0" destOrd="0" presId="urn:microsoft.com/office/officeart/2008/layout/RadialCluster"/>
    <dgm:cxn modelId="{ACACE605-8D0E-48D2-92AA-A322BAD96084}" type="presOf" srcId="{A2CEF8D1-1CE1-4AF1-9066-12F172DAFD3E}" destId="{8935B19E-5574-4FA2-BB0D-DA4A04A42E91}" srcOrd="0" destOrd="0" presId="urn:microsoft.com/office/officeart/2008/layout/RadialCluster"/>
    <dgm:cxn modelId="{7B532D4B-DF81-4658-B604-DF202E352072}" type="presOf" srcId="{B5DFF6D8-6895-41C3-AB67-19D1447FBED0}" destId="{968E2F08-8C77-42CC-B4D9-2BA86E8AD56D}" srcOrd="0" destOrd="0" presId="urn:microsoft.com/office/officeart/2008/layout/RadialCluster"/>
    <dgm:cxn modelId="{762A4C85-1DEC-4354-AF29-29CD04FD2B3A}" type="presOf" srcId="{3A3CE8C2-58DA-4CC5-A796-848CC5B799E1}" destId="{EBB1F7D6-0D11-4C83-B69A-1B6F9CC49A96}" srcOrd="0" destOrd="0" presId="urn:microsoft.com/office/officeart/2008/layout/RadialCluster"/>
    <dgm:cxn modelId="{6894D1A5-A0E5-4530-A0CB-087809BF1EE0}" type="presOf" srcId="{ABAEDFBB-EEC3-4B21-AF95-FEEE2705C859}" destId="{E74BBCE7-5D50-4568-8EEA-3274355D6CC0}" srcOrd="0" destOrd="0" presId="urn:microsoft.com/office/officeart/2008/layout/RadialCluster"/>
    <dgm:cxn modelId="{DF0EEFA8-2C1A-410E-AA59-C466D4E9A872}" srcId="{5ADA12D3-0EC3-4044-B831-67D756075C5C}" destId="{B5DFF6D8-6895-41C3-AB67-19D1447FBED0}" srcOrd="2" destOrd="0" parTransId="{3A3CE8C2-58DA-4CC5-A796-848CC5B799E1}" sibTransId="{4F0813B6-1A19-4D92-8728-F5204402A6FF}"/>
    <dgm:cxn modelId="{AACED058-64C8-40FC-8C82-699837437843}" srcId="{5ADA12D3-0EC3-4044-B831-67D756075C5C}" destId="{A2CEF8D1-1CE1-4AF1-9066-12F172DAFD3E}" srcOrd="0" destOrd="0" parTransId="{ABAEDFBB-EEC3-4B21-AF95-FEEE2705C859}" sibTransId="{48C28B2F-CBEA-45F8-B7A7-E3B8CDC0B644}"/>
    <dgm:cxn modelId="{CF9C0E43-BD66-48B2-AD8E-22C06061E875}" srcId="{6782DD2A-F25F-43B7-8A21-37B18DE6C433}" destId="{5ADA12D3-0EC3-4044-B831-67D756075C5C}" srcOrd="0" destOrd="0" parTransId="{3CCD653E-4356-4A53-BFC9-6BE928F931A7}" sibTransId="{E93256BD-08C0-4FB1-9C3B-BC51A772F912}"/>
    <dgm:cxn modelId="{39FF2A77-D41F-4621-8F75-B8C68F9F4FCA}" type="presOf" srcId="{5ADA12D3-0EC3-4044-B831-67D756075C5C}" destId="{F167D104-104C-4A0A-B0D0-A5F3A5237CA0}" srcOrd="0" destOrd="0" presId="urn:microsoft.com/office/officeart/2008/layout/RadialCluster"/>
    <dgm:cxn modelId="{C9D3B4D4-DE89-4123-88B5-587876AD89B2}" type="presParOf" srcId="{7A3C9F08-5B5A-4CA5-B314-2CB25DE76E38}" destId="{8ED0168B-EF70-4CCD-8B03-10C1C0BF3734}" srcOrd="0" destOrd="0" presId="urn:microsoft.com/office/officeart/2008/layout/RadialCluster"/>
    <dgm:cxn modelId="{08990D3F-CDCF-4E51-99A7-DBA932093BCC}" type="presParOf" srcId="{8ED0168B-EF70-4CCD-8B03-10C1C0BF3734}" destId="{F167D104-104C-4A0A-B0D0-A5F3A5237CA0}" srcOrd="0" destOrd="0" presId="urn:microsoft.com/office/officeart/2008/layout/RadialCluster"/>
    <dgm:cxn modelId="{18FEA452-D328-4095-8E1A-1FC2F7B496D0}" type="presParOf" srcId="{8ED0168B-EF70-4CCD-8B03-10C1C0BF3734}" destId="{E74BBCE7-5D50-4568-8EEA-3274355D6CC0}" srcOrd="1" destOrd="0" presId="urn:microsoft.com/office/officeart/2008/layout/RadialCluster"/>
    <dgm:cxn modelId="{8EBCFA7D-1F45-482E-A540-783FB93A6A61}" type="presParOf" srcId="{8ED0168B-EF70-4CCD-8B03-10C1C0BF3734}" destId="{8935B19E-5574-4FA2-BB0D-DA4A04A42E91}" srcOrd="2" destOrd="0" presId="urn:microsoft.com/office/officeart/2008/layout/RadialCluster"/>
    <dgm:cxn modelId="{81068884-C34D-4982-AEED-553C97D479E6}" type="presParOf" srcId="{8ED0168B-EF70-4CCD-8B03-10C1C0BF3734}" destId="{DF23B8D4-886D-4807-AC72-01ABE7407B15}" srcOrd="3" destOrd="0" presId="urn:microsoft.com/office/officeart/2008/layout/RadialCluster"/>
    <dgm:cxn modelId="{25C8A7FB-7BF0-4B63-B7A9-5A333A46F714}" type="presParOf" srcId="{8ED0168B-EF70-4CCD-8B03-10C1C0BF3734}" destId="{A5BDEF4C-8480-4A0F-9109-451E5D0F646C}" srcOrd="4" destOrd="0" presId="urn:microsoft.com/office/officeart/2008/layout/RadialCluster"/>
    <dgm:cxn modelId="{68966B52-767C-4B6D-81D9-2AA8F3267AA2}" type="presParOf" srcId="{8ED0168B-EF70-4CCD-8B03-10C1C0BF3734}" destId="{EBB1F7D6-0D11-4C83-B69A-1B6F9CC49A96}" srcOrd="5" destOrd="0" presId="urn:microsoft.com/office/officeart/2008/layout/RadialCluster"/>
    <dgm:cxn modelId="{A582A27F-6A4C-48FC-886D-BA2E528D7983}" type="presParOf" srcId="{8ED0168B-EF70-4CCD-8B03-10C1C0BF3734}" destId="{968E2F08-8C77-42CC-B4D9-2BA86E8AD56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7D104-104C-4A0A-B0D0-A5F3A5237CA0}">
      <dsp:nvSpPr>
        <dsp:cNvPr id="0" name=""/>
        <dsp:cNvSpPr/>
      </dsp:nvSpPr>
      <dsp:spPr>
        <a:xfrm>
          <a:off x="4455080" y="2482298"/>
          <a:ext cx="1600676" cy="1600676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قرارداد</a:t>
          </a:r>
          <a:endParaRPr lang="en-US" sz="3600" kern="1200" dirty="0"/>
        </a:p>
      </dsp:txBody>
      <dsp:txXfrm>
        <a:off x="4533219" y="2560437"/>
        <a:ext cx="1444398" cy="1444398"/>
      </dsp:txXfrm>
    </dsp:sp>
    <dsp:sp modelId="{E74BBCE7-5D50-4568-8EEA-3274355D6CC0}">
      <dsp:nvSpPr>
        <dsp:cNvPr id="0" name=""/>
        <dsp:cNvSpPr/>
      </dsp:nvSpPr>
      <dsp:spPr>
        <a:xfrm rot="16200000">
          <a:off x="4694015" y="1920894"/>
          <a:ext cx="11228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28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5B19E-5574-4FA2-BB0D-DA4A04A42E91}">
      <dsp:nvSpPr>
        <dsp:cNvPr id="0" name=""/>
        <dsp:cNvSpPr/>
      </dsp:nvSpPr>
      <dsp:spPr>
        <a:xfrm>
          <a:off x="4719192" y="287037"/>
          <a:ext cx="1072452" cy="107245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/>
            <a:t>موافقت نامه</a:t>
          </a:r>
          <a:endParaRPr lang="en-US" sz="2800" kern="1200" dirty="0"/>
        </a:p>
      </dsp:txBody>
      <dsp:txXfrm>
        <a:off x="4771545" y="339390"/>
        <a:ext cx="967746" cy="967746"/>
      </dsp:txXfrm>
    </dsp:sp>
    <dsp:sp modelId="{DF23B8D4-886D-4807-AC72-01ABE7407B15}">
      <dsp:nvSpPr>
        <dsp:cNvPr id="0" name=""/>
        <dsp:cNvSpPr/>
      </dsp:nvSpPr>
      <dsp:spPr>
        <a:xfrm rot="1800000">
          <a:off x="5994393" y="3973722"/>
          <a:ext cx="9160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604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DEF4C-8480-4A0F-9109-451E5D0F646C}">
      <dsp:nvSpPr>
        <dsp:cNvPr id="0" name=""/>
        <dsp:cNvSpPr/>
      </dsp:nvSpPr>
      <dsp:spPr>
        <a:xfrm>
          <a:off x="6849071" y="3976096"/>
          <a:ext cx="1072452" cy="107245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شرایط عمومی پیمان</a:t>
          </a:r>
          <a:endParaRPr lang="en-US" sz="2100" kern="1200" dirty="0"/>
        </a:p>
      </dsp:txBody>
      <dsp:txXfrm>
        <a:off x="6901424" y="4028449"/>
        <a:ext cx="967746" cy="967746"/>
      </dsp:txXfrm>
    </dsp:sp>
    <dsp:sp modelId="{EBB1F7D6-0D11-4C83-B69A-1B6F9CC49A96}">
      <dsp:nvSpPr>
        <dsp:cNvPr id="0" name=""/>
        <dsp:cNvSpPr/>
      </dsp:nvSpPr>
      <dsp:spPr>
        <a:xfrm rot="9000000">
          <a:off x="3600403" y="3973722"/>
          <a:ext cx="9160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604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E2F08-8C77-42CC-B4D9-2BA86E8AD56D}">
      <dsp:nvSpPr>
        <dsp:cNvPr id="0" name=""/>
        <dsp:cNvSpPr/>
      </dsp:nvSpPr>
      <dsp:spPr>
        <a:xfrm>
          <a:off x="2589313" y="3976096"/>
          <a:ext cx="1072452" cy="107245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/>
            <a:t>پیوست ها</a:t>
          </a:r>
          <a:endParaRPr lang="en-US" sz="2900" kern="1200" dirty="0"/>
        </a:p>
      </dsp:txBody>
      <dsp:txXfrm>
        <a:off x="2641666" y="4028449"/>
        <a:ext cx="967746" cy="967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1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48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76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26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2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5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989454" y="6817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jid_khaksaran@yahoo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1773" y="1558636"/>
            <a:ext cx="2421082" cy="1870364"/>
          </a:xfrm>
        </p:spPr>
        <p:txBody>
          <a:bodyPr anchor="ctr"/>
          <a:lstStyle/>
          <a:p>
            <a:endParaRPr lang="en-US" sz="1400" b="0" dirty="0">
              <a:latin typeface="Besmellah 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05" y="346364"/>
            <a:ext cx="4627418" cy="34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3" y="775856"/>
            <a:ext cx="7084846" cy="831272"/>
          </a:xfrm>
        </p:spPr>
        <p:txBody>
          <a:bodyPr/>
          <a:lstStyle/>
          <a:p>
            <a:pPr algn="ctr"/>
            <a:r>
              <a:rPr lang="fa-IR" sz="3200" u="sng" dirty="0">
                <a:cs typeface="B Zar" panose="00000400000000000000" pitchFamily="2" charset="-78"/>
              </a:rPr>
              <a:t>پیوست5 قرارداد: شرایط خصوصی پیمان</a:t>
            </a:r>
            <a:endParaRPr lang="en-US" sz="3200" dirty="0">
              <a:cs typeface="B Zar" panose="00000400000000000000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808750"/>
            <a:ext cx="4932218" cy="2233233"/>
          </a:xfrm>
        </p:spPr>
        <p:txBody>
          <a:bodyPr/>
          <a:lstStyle/>
          <a:p>
            <a:pPr algn="justLow" rtl="1"/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3" y="1191492"/>
            <a:ext cx="2757054" cy="51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9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1089213"/>
            <a:ext cx="9879437" cy="980844"/>
          </a:xfrm>
        </p:spPr>
        <p:txBody>
          <a:bodyPr/>
          <a:lstStyle/>
          <a:p>
            <a:pPr algn="ctr"/>
            <a:r>
              <a:rPr lang="fa-IR" u="sng" dirty="0">
                <a:cs typeface="B Zar" panose="00000400000000000000" pitchFamily="2" charset="-78"/>
              </a:rPr>
              <a:t>پیوست6 قرارداد: معرفی افراد کلیدی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CC342-9FD1-7055-EAAC-008DC851B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0564" y="2331958"/>
            <a:ext cx="9311400" cy="3704266"/>
          </a:xfrm>
        </p:spPr>
        <p:txBody>
          <a:bodyPr/>
          <a:lstStyle/>
          <a:p>
            <a:endParaRPr lang="fa-IR" dirty="0" smtClean="0">
              <a:cs typeface="B Zar" panose="00000400000000000000" pitchFamily="2" charset="-78"/>
            </a:endParaRPr>
          </a:p>
          <a:p>
            <a:endParaRPr lang="fa-IR" dirty="0">
              <a:cs typeface="B Zar" panose="00000400000000000000" pitchFamily="2" charset="-78"/>
            </a:endParaRPr>
          </a:p>
          <a:p>
            <a:endParaRPr lang="fa-IR" dirty="0" smtClean="0">
              <a:cs typeface="B Zar" panose="00000400000000000000" pitchFamily="2" charset="-78"/>
            </a:endParaRPr>
          </a:p>
          <a:p>
            <a:endParaRPr lang="fa-IR" dirty="0">
              <a:cs typeface="B Zar" panose="00000400000000000000" pitchFamily="2" charset="-78"/>
            </a:endParaRPr>
          </a:p>
          <a:p>
            <a:pPr algn="ctr"/>
            <a:r>
              <a:rPr lang="fa-IR" dirty="0" smtClean="0">
                <a:cs typeface="B Zar" panose="00000400000000000000" pitchFamily="2" charset="-78"/>
              </a:rPr>
              <a:t>در </a:t>
            </a:r>
            <a:r>
              <a:rPr lang="fa-IR" dirty="0">
                <a:cs typeface="B Zar" panose="00000400000000000000" pitchFamily="2" charset="-78"/>
              </a:rPr>
              <a:t>این پیوست نفرات شاخص و مرتبط با این پروژه بهمراه سابقه کار، تخصص و سمت معرفی می </a:t>
            </a:r>
            <a:r>
              <a:rPr lang="fa-IR" dirty="0" smtClean="0">
                <a:cs typeface="B Zar" panose="00000400000000000000" pitchFamily="2" charset="-78"/>
              </a:rPr>
              <a:t>گردند</a:t>
            </a:r>
            <a:endParaRPr lang="en-US" dirty="0">
              <a:cs typeface="B Zar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3EEC9-16E3-6C86-97D0-A7EC7EA09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83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A324-0737-F0DA-1F7D-10CBE06D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10511627" cy="1012785"/>
          </a:xfrm>
        </p:spPr>
        <p:txBody>
          <a:bodyPr/>
          <a:lstStyle/>
          <a:p>
            <a:r>
              <a:rPr lang="fa-IR" u="sng" dirty="0" smtClean="0">
                <a:cs typeface="B Zar" panose="00000400000000000000" pitchFamily="2" charset="-78"/>
              </a:rPr>
              <a:t>پیوست7 </a:t>
            </a:r>
            <a:r>
              <a:rPr lang="fa-IR" u="sng" dirty="0">
                <a:cs typeface="B Zar" panose="00000400000000000000" pitchFamily="2" charset="-78"/>
              </a:rPr>
              <a:t>قرارداد: معرفی محدوده انجام </a:t>
            </a:r>
            <a:r>
              <a:rPr lang="fa-IR" u="sng" dirty="0" smtClean="0">
                <a:cs typeface="B Zar" panose="00000400000000000000" pitchFamily="2" charset="-78"/>
              </a:rPr>
              <a:t>کار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21286A-7B29-3B58-1636-0F4572389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endParaRPr lang="fa-IR" dirty="0" smtClean="0">
              <a:cs typeface="B Zar" panose="00000400000000000000" pitchFamily="2" charset="-78"/>
            </a:endParaRPr>
          </a:p>
          <a:p>
            <a:pPr marL="0" indent="0" algn="ctr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ctr">
              <a:buNone/>
            </a:pPr>
            <a:endParaRPr lang="fa-IR" dirty="0" smtClean="0">
              <a:cs typeface="B Zar" panose="00000400000000000000" pitchFamily="2" charset="-78"/>
            </a:endParaRPr>
          </a:p>
          <a:p>
            <a:pPr marL="0" indent="0" algn="ctr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ctr">
              <a:buNone/>
            </a:pPr>
            <a:r>
              <a:rPr lang="fa-IR" dirty="0" smtClean="0">
                <a:cs typeface="B Zar" panose="00000400000000000000" pitchFamily="2" charset="-78"/>
              </a:rPr>
              <a:t>محدوده </a:t>
            </a:r>
            <a:r>
              <a:rPr lang="fa-IR" dirty="0">
                <a:cs typeface="B Zar" panose="00000400000000000000" pitchFamily="2" charset="-78"/>
              </a:rPr>
              <a:t>پروژه بر اساس مختصات، نمایش بر روی نقشه های کوچک مقیاس یا گوگل ارث آورده می شود.</a:t>
            </a:r>
            <a:endParaRPr lang="en-US" dirty="0">
              <a:cs typeface="B Zar" panose="0000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02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82" y="457199"/>
            <a:ext cx="8259473" cy="1874591"/>
          </a:xfrm>
        </p:spPr>
        <p:txBody>
          <a:bodyPr/>
          <a:lstStyle/>
          <a:p>
            <a:pPr algn="ctr"/>
            <a:r>
              <a:rPr lang="fa-IR" sz="3200" u="sng" dirty="0">
                <a:cs typeface="B Zar" panose="00000400000000000000" pitchFamily="2" charset="-78"/>
              </a:rPr>
              <a:t>معرفی فرآیند ابلاغ </a:t>
            </a:r>
            <a:r>
              <a:rPr lang="fa-IR" sz="3200" u="sng" dirty="0" smtClean="0">
                <a:cs typeface="B Zar" panose="00000400000000000000" pitchFamily="2" charset="-78"/>
              </a:rPr>
              <a:t>قرارداد، </a:t>
            </a:r>
            <a:r>
              <a:rPr lang="fa-IR" sz="3200" u="sng" dirty="0">
                <a:cs typeface="B Zar" panose="00000400000000000000" pitchFamily="2" charset="-78"/>
              </a:rPr>
              <a:t>دریافت آن و تنظیم نامه اعلام </a:t>
            </a:r>
            <a:r>
              <a:rPr lang="fa-IR" sz="3200" u="sng" dirty="0" smtClean="0">
                <a:cs typeface="B Zar" panose="00000400000000000000" pitchFamily="2" charset="-78"/>
              </a:rPr>
              <a:t>وصول قرارداد و موافقت با انجام نظارت و کنترل فنی آن</a:t>
            </a:r>
            <a:endParaRPr lang="en-US" sz="3200" u="sng" dirty="0">
              <a:cs typeface="B Zar" panose="00000400000000000000" pitchFamily="2" charset="-7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2331791"/>
            <a:ext cx="6903076" cy="3721817"/>
          </a:xfrm>
        </p:spPr>
        <p:txBody>
          <a:bodyPr/>
          <a:lstStyle/>
          <a:p>
            <a:pPr algn="r"/>
            <a:endParaRPr lang="fa-IR" dirty="0" smtClean="0">
              <a:cs typeface="B Zar" panose="00000400000000000000" pitchFamily="2" charset="-78"/>
            </a:endParaRPr>
          </a:p>
          <a:p>
            <a:pPr algn="r"/>
            <a:endParaRPr lang="fa-IR" dirty="0">
              <a:cs typeface="B Zar" panose="00000400000000000000" pitchFamily="2" charset="-78"/>
            </a:endParaRPr>
          </a:p>
          <a:p>
            <a:pPr algn="r"/>
            <a:endParaRPr lang="fa-IR" dirty="0" smtClean="0">
              <a:cs typeface="B Zar" panose="00000400000000000000" pitchFamily="2" charset="-78"/>
            </a:endParaRPr>
          </a:p>
          <a:p>
            <a:pPr algn="r"/>
            <a:endParaRPr lang="fa-IR" dirty="0">
              <a:cs typeface="B Zar" panose="00000400000000000000" pitchFamily="2" charset="-78"/>
            </a:endParaRPr>
          </a:p>
          <a:p>
            <a:pPr algn="r"/>
            <a:r>
              <a:rPr lang="fa-IR" dirty="0" smtClean="0">
                <a:cs typeface="B Zar" panose="00000400000000000000" pitchFamily="2" charset="-78"/>
              </a:rPr>
              <a:t>بررسی فنی مفاد قرارداد</a:t>
            </a:r>
          </a:p>
          <a:p>
            <a:pPr algn="r"/>
            <a:r>
              <a:rPr lang="fa-IR" dirty="0" smtClean="0">
                <a:cs typeface="B Zar" panose="00000400000000000000" pitchFamily="2" charset="-78"/>
              </a:rPr>
              <a:t>در صورت مغایرت با تعرفه ها، دستورالعمل ها و استانداردها، اعلام موارد به کارفرما جهت اصلاح </a:t>
            </a:r>
          </a:p>
          <a:p>
            <a:pPr algn="r"/>
            <a:r>
              <a:rPr lang="fa-IR" dirty="0" smtClean="0">
                <a:cs typeface="B Zar" panose="00000400000000000000" pitchFamily="2" charset="-78"/>
              </a:rPr>
              <a:t>اعلام موافقت با انجام نظارت و کنترل فنی پروژه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CF60C9E-AA16-DA66-15A9-8595122D1FA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7939" r="27939"/>
          <a:stretch>
            <a:fillRect/>
          </a:stretch>
        </p:blipFill>
        <p:spPr>
          <a:xfrm>
            <a:off x="8354291" y="2815937"/>
            <a:ext cx="3837709" cy="3948546"/>
          </a:xfrm>
        </p:spPr>
      </p:pic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682" y="1048322"/>
            <a:ext cx="9108853" cy="1075461"/>
          </a:xfrm>
        </p:spPr>
        <p:txBody>
          <a:bodyPr/>
          <a:lstStyle/>
          <a:p>
            <a:pPr algn="ctr"/>
            <a:r>
              <a:rPr lang="fa-IR" sz="3200" u="sng" dirty="0" smtClean="0">
                <a:cs typeface="B Zar" panose="00000400000000000000" pitchFamily="2" charset="-78"/>
              </a:rPr>
              <a:t>نحوه </a:t>
            </a:r>
            <a:r>
              <a:rPr lang="fa-IR" sz="3200" u="sng" dirty="0">
                <a:cs typeface="B Zar" panose="00000400000000000000" pitchFamily="2" charset="-78"/>
              </a:rPr>
              <a:t>تایید </a:t>
            </a:r>
            <a:r>
              <a:rPr lang="fa-IR" sz="3200" u="sng" dirty="0" smtClean="0">
                <a:cs typeface="B Zar" panose="00000400000000000000" pitchFamily="2" charset="-78"/>
              </a:rPr>
              <a:t>پرداخت های میانی، </a:t>
            </a:r>
            <a:r>
              <a:rPr lang="fa-IR" sz="3200" u="sng" dirty="0">
                <a:cs typeface="B Zar" panose="00000400000000000000" pitchFamily="2" charset="-78"/>
              </a:rPr>
              <a:t>تنظیم صورت وضعیت </a:t>
            </a:r>
            <a:r>
              <a:rPr lang="fa-IR" sz="3200" u="sng" dirty="0" smtClean="0">
                <a:cs typeface="B Zar" panose="00000400000000000000" pitchFamily="2" charset="-78"/>
              </a:rPr>
              <a:t>نهایی و </a:t>
            </a:r>
            <a:r>
              <a:rPr lang="fa-IR" sz="3200" u="sng" dirty="0">
                <a:cs typeface="B Zar" panose="00000400000000000000" pitchFamily="2" charset="-78"/>
              </a:rPr>
              <a:t>تنظیم صورت </a:t>
            </a:r>
            <a:r>
              <a:rPr lang="fa-IR" sz="3200" u="sng" dirty="0" smtClean="0">
                <a:cs typeface="B Zar" panose="00000400000000000000" pitchFamily="2" charset="-78"/>
              </a:rPr>
              <a:t>حساب خدمات </a:t>
            </a:r>
            <a:r>
              <a:rPr lang="fa-IR" sz="3200" u="sng" dirty="0">
                <a:cs typeface="B Zar" panose="00000400000000000000" pitchFamily="2" charset="-78"/>
              </a:rPr>
              <a:t>سازمان</a:t>
            </a:r>
            <a:endParaRPr lang="en-US" sz="3200" u="sng" dirty="0"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8"/>
            <a:ext cx="7965460" cy="4554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a-IR" dirty="0" smtClean="0">
              <a:cs typeface="B Zar" panose="00000400000000000000" pitchFamily="2" charset="-78"/>
            </a:endParaRPr>
          </a:p>
          <a:p>
            <a:pPr marL="0" indent="0" algn="ctr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ctr">
              <a:buNone/>
            </a:pPr>
            <a:r>
              <a:rPr lang="fa-IR" dirty="0" smtClean="0">
                <a:cs typeface="B Zar" panose="00000400000000000000" pitchFamily="2" charset="-78"/>
              </a:rPr>
              <a:t>درخواست تائید پیشرفت کار</a:t>
            </a:r>
          </a:p>
          <a:p>
            <a:pPr marL="0" indent="0" algn="ctr">
              <a:buNone/>
            </a:pPr>
            <a:r>
              <a:rPr lang="fa-IR" dirty="0" smtClean="0">
                <a:cs typeface="B Zar" panose="00000400000000000000" pitchFamily="2" charset="-78"/>
              </a:rPr>
              <a:t>بررسی مدارک و مستندات ارسالی و تعیین درصد مورد تائید</a:t>
            </a:r>
          </a:p>
          <a:p>
            <a:pPr marL="0" indent="0" algn="ctr">
              <a:buNone/>
            </a:pPr>
            <a:r>
              <a:rPr lang="fa-IR" dirty="0" smtClean="0">
                <a:cs typeface="B Zar" panose="00000400000000000000" pitchFamily="2" charset="-78"/>
              </a:rPr>
              <a:t>اعلام تائید پرداخت درصدی به کارفرما</a:t>
            </a:r>
          </a:p>
          <a:p>
            <a:pPr marL="0" indent="0" algn="ctr">
              <a:buNone/>
            </a:pPr>
            <a:endParaRPr lang="fa-IR" dirty="0" smtClean="0">
              <a:cs typeface="B Zar" panose="00000400000000000000" pitchFamily="2" charset="-78"/>
            </a:endParaRPr>
          </a:p>
          <a:p>
            <a:pPr marL="0" indent="0" algn="ctr">
              <a:buNone/>
            </a:pPr>
            <a:r>
              <a:rPr lang="fa-IR" dirty="0" smtClean="0">
                <a:cs typeface="B Zar" panose="00000400000000000000" pitchFamily="2" charset="-78"/>
              </a:rPr>
              <a:t>طبقه بندی و بررسی صورت وضعیت نهایی با مفاد قرارداد</a:t>
            </a:r>
          </a:p>
          <a:p>
            <a:pPr marL="0" indent="0" algn="ctr">
              <a:buNone/>
            </a:pPr>
            <a:r>
              <a:rPr lang="fa-IR" dirty="0" smtClean="0">
                <a:cs typeface="B Zar" panose="00000400000000000000" pitchFamily="2" charset="-78"/>
              </a:rPr>
              <a:t>صدور تائیدیه اعلام هزینه قطعی به کارفرما</a:t>
            </a:r>
          </a:p>
          <a:p>
            <a:pPr marL="0" indent="0" algn="ctr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ctr">
              <a:buNone/>
            </a:pPr>
            <a:r>
              <a:rPr lang="fa-IR" dirty="0" smtClean="0">
                <a:cs typeface="B Zar" panose="00000400000000000000" pitchFamily="2" charset="-78"/>
              </a:rPr>
              <a:t>محاسبه و ارائه صورت حساب حق النظاره به کارفرما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4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081" y="1589665"/>
            <a:ext cx="5150428" cy="1454729"/>
          </a:xfrm>
        </p:spPr>
        <p:txBody>
          <a:bodyPr/>
          <a:lstStyle/>
          <a:p>
            <a:r>
              <a:rPr lang="fa-IR" dirty="0">
                <a:cs typeface="B Zar" panose="00000400000000000000" pitchFamily="2" charset="-78"/>
              </a:rPr>
              <a:t>با تشکر از </a:t>
            </a:r>
            <a:r>
              <a:rPr lang="fa-IR" dirty="0" smtClean="0">
                <a:cs typeface="B Zar" panose="00000400000000000000" pitchFamily="2" charset="-78"/>
              </a:rPr>
              <a:t>حوصله و توجه </a:t>
            </a:r>
            <a:r>
              <a:rPr lang="fa-IR" dirty="0">
                <a:cs typeface="B Zar" panose="00000400000000000000" pitchFamily="2" charset="-78"/>
              </a:rPr>
              <a:t>شما</a:t>
            </a:r>
            <a:r>
              <a:rPr lang="en-US" dirty="0">
                <a:cs typeface="B Zar" panose="00000400000000000000" pitchFamily="2" charset="-78"/>
              </a:rPr>
              <a:t/>
            </a:r>
            <a:br>
              <a:rPr lang="en-US" dirty="0">
                <a:cs typeface="B Zar" panose="00000400000000000000" pitchFamily="2" charset="-78"/>
              </a:rPr>
            </a:b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813606"/>
            <a:ext cx="5257801" cy="2234642"/>
          </a:xfrm>
        </p:spPr>
        <p:txBody>
          <a:bodyPr/>
          <a:lstStyle/>
          <a:p>
            <a:r>
              <a:rPr lang="fa-IR" dirty="0">
                <a:cs typeface="B Zar" panose="00000400000000000000" pitchFamily="2" charset="-78"/>
              </a:rPr>
              <a:t>مجید </a:t>
            </a:r>
            <a:r>
              <a:rPr lang="fa-IR" dirty="0" smtClean="0">
                <a:cs typeface="B Zar" panose="00000400000000000000" pitchFamily="2" charset="-78"/>
              </a:rPr>
              <a:t>خاکساران خوش</a:t>
            </a:r>
            <a:endParaRPr lang="en-US" dirty="0">
              <a:cs typeface="B Zar" panose="00000400000000000000" pitchFamily="2" charset="-78"/>
            </a:endParaRPr>
          </a:p>
          <a:p>
            <a:r>
              <a:rPr lang="fa-IR" dirty="0">
                <a:cs typeface="B Zar" panose="00000400000000000000" pitchFamily="2" charset="-78"/>
              </a:rPr>
              <a:t>مرداد ماه 1403</a:t>
            </a:r>
            <a:endParaRPr lang="en-US" dirty="0">
              <a:cs typeface="B Zar" panose="00000400000000000000" pitchFamily="2" charset="-78"/>
            </a:endParaRPr>
          </a:p>
          <a:p>
            <a:r>
              <a:rPr lang="en-US" dirty="0">
                <a:cs typeface="B Zar" panose="00000400000000000000" pitchFamily="2" charset="-78"/>
                <a:hlinkClick r:id="rId3"/>
              </a:rPr>
              <a:t>majid_khaksaran@yahoo.com</a:t>
            </a:r>
            <a:endParaRPr lang="en-US" dirty="0">
              <a:cs typeface="B Zar" panose="00000400000000000000" pitchFamily="2" charset="-78"/>
            </a:endParaRPr>
          </a:p>
          <a:p>
            <a:r>
              <a:rPr lang="LID8192" dirty="0" smtClean="0">
                <a:cs typeface="B Zar" panose="00000400000000000000" pitchFamily="2" charset="-78"/>
              </a:rPr>
              <a:t>www.</a:t>
            </a:r>
            <a:r>
              <a:rPr lang="en-US" dirty="0" smtClean="0">
                <a:cs typeface="B Zar" panose="00000400000000000000" pitchFamily="2" charset="-78"/>
              </a:rPr>
              <a:t>ncc.gov.ir</a:t>
            </a:r>
            <a:endParaRPr lang="en-US" dirty="0">
              <a:cs typeface="B Zar" panose="00000400000000000000" pitchFamily="2" charset="-78"/>
            </a:endParaRPr>
          </a:p>
          <a:p>
            <a:endParaRPr lang="fa-IR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آشنایی با مفاد قراردادهای</a:t>
            </a:r>
            <a:b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</a:b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خدمات نقشه برداری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81F5A49-11BE-4F1C-ADB7-C5FA2D1DDB8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210849" y="2316163"/>
            <a:ext cx="5917940" cy="3948112"/>
          </a:xfrm>
        </p:spPr>
      </p:pic>
      <p:sp>
        <p:nvSpPr>
          <p:cNvPr id="3" name="AutoShape 2" descr="The Different Types of Contracts: What You Need to Know | Axiom Law">
            <a:extLst>
              <a:ext uri="{FF2B5EF4-FFF2-40B4-BE49-F238E27FC236}">
                <a16:creationId xmlns:a16="http://schemas.microsoft.com/office/drawing/2014/main" id="{74FBB9FB-E06C-82CB-AADC-ED9353FF67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7704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914400" y="928688"/>
          <a:ext cx="10510838" cy="533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639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5"/>
            <a:ext cx="6583680" cy="865044"/>
          </a:xfrm>
        </p:spPr>
        <p:txBody>
          <a:bodyPr/>
          <a:lstStyle/>
          <a:p>
            <a:pPr algn="ctr"/>
            <a:r>
              <a:rPr lang="fa-IR" sz="3200" u="sng" dirty="0">
                <a:cs typeface="B Zar" panose="00000400000000000000" pitchFamily="2" charset="-78"/>
              </a:rPr>
              <a:t>معرفی و توضیح </a:t>
            </a:r>
            <a:r>
              <a:rPr lang="fa-IR" sz="3200" u="sng" dirty="0" smtClean="0">
                <a:cs typeface="B Zar" panose="00000400000000000000" pitchFamily="2" charset="-78"/>
              </a:rPr>
              <a:t>موافقت نامه قراردادهای خدمات نقشه برداری</a:t>
            </a:r>
            <a:endParaRPr lang="en-US" sz="3200" u="sng" dirty="0"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cs typeface="B Zar" panose="00000400000000000000" pitchFamily="2" charset="-78"/>
              </a:rPr>
              <a:t>موافقت نامه قراردادهای خدمات نقشه برداری مشتمل بر 7 ماده می باشد.</a:t>
            </a:r>
          </a:p>
          <a:p>
            <a:pPr algn="r"/>
            <a:r>
              <a:rPr lang="fa-IR" dirty="0" smtClean="0">
                <a:cs typeface="B Zar" panose="00000400000000000000" pitchFamily="2" charset="-78"/>
              </a:rPr>
              <a:t>ماده 1: موضوع قرارداد                  ماده 2:اسناد و مدارک</a:t>
            </a:r>
          </a:p>
          <a:p>
            <a:pPr algn="r"/>
            <a:r>
              <a:rPr lang="fa-IR" dirty="0" smtClean="0">
                <a:cs typeface="B Zar" panose="00000400000000000000" pitchFamily="2" charset="-78"/>
              </a:rPr>
              <a:t>ماده3: مدت                                  ماده 4: حق الزحمه</a:t>
            </a:r>
          </a:p>
          <a:p>
            <a:pPr algn="r"/>
            <a:r>
              <a:rPr lang="fa-IR" dirty="0" smtClean="0">
                <a:cs typeface="B Zar" panose="00000400000000000000" pitchFamily="2" charset="-78"/>
              </a:rPr>
              <a:t>ماده 5: تعهدات طرفین قرارداد        ماده 6: نشانی</a:t>
            </a:r>
          </a:p>
          <a:p>
            <a:pPr algn="r"/>
            <a:r>
              <a:rPr lang="fa-IR" dirty="0" smtClean="0">
                <a:cs typeface="B Zar" panose="00000400000000000000" pitchFamily="2" charset="-78"/>
              </a:rPr>
              <a:t>ماده 7: شمار نسخ قرارداد    </a:t>
            </a:r>
          </a:p>
          <a:p>
            <a:pPr algn="ctr"/>
            <a:endParaRPr lang="fa-IR" dirty="0" smtClean="0">
              <a:cs typeface="B Zar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4" y="1057274"/>
            <a:ext cx="10470064" cy="709181"/>
          </a:xfrm>
        </p:spPr>
        <p:txBody>
          <a:bodyPr/>
          <a:lstStyle/>
          <a:p>
            <a:pPr algn="ctr"/>
            <a:r>
              <a:rPr lang="fa-IR" sz="3200" u="sng" dirty="0">
                <a:cs typeface="B Zar" panose="00000400000000000000" pitchFamily="2" charset="-78"/>
              </a:rPr>
              <a:t>معرفی و توضیح شرایط عمومی پیمان های خدمات نقشه برداری</a:t>
            </a:r>
            <a:endParaRPr lang="en-US" sz="3200" u="sng" dirty="0">
              <a:cs typeface="B Zar" panose="00000400000000000000" pitchFamily="2" charset="-78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303028"/>
            <a:ext cx="9283691" cy="396159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>
                <a:cs typeface="B Zar" panose="00000400000000000000" pitchFamily="2" charset="-78"/>
              </a:rPr>
              <a:t>شرایط عمومی پیمان های خدمات نقشه برداری مشتمل بر 37 ماده می باشد: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0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719571"/>
          </a:xfrm>
        </p:spPr>
        <p:txBody>
          <a:bodyPr/>
          <a:lstStyle/>
          <a:p>
            <a:pPr algn="ctr"/>
            <a:r>
              <a:rPr lang="fa-IR" sz="3200" u="sng" dirty="0">
                <a:cs typeface="B Zar" panose="00000400000000000000" pitchFamily="2" charset="-78"/>
              </a:rPr>
              <a:t>پیوست 1 قرارداد: </a:t>
            </a:r>
            <a:r>
              <a:rPr lang="fa-IR" sz="3200" u="sng" dirty="0" smtClean="0">
                <a:cs typeface="B Zar" panose="00000400000000000000" pitchFamily="2" charset="-78"/>
              </a:rPr>
              <a:t>شرح موضوع </a:t>
            </a:r>
            <a:r>
              <a:rPr lang="fa-IR" sz="3200" u="sng" dirty="0">
                <a:cs typeface="B Zar" panose="00000400000000000000" pitchFamily="2" charset="-78"/>
              </a:rPr>
              <a:t>قرارداد</a:t>
            </a:r>
            <a:endParaRPr lang="en-US" sz="3200" u="sng" dirty="0"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/>
          <a:lstStyle/>
          <a:p>
            <a:pPr marL="0" indent="0" algn="ctr">
              <a:buNone/>
            </a:pPr>
            <a:endParaRPr lang="fa-IR" dirty="0" smtClean="0">
              <a:cs typeface="B Zar" panose="00000400000000000000" pitchFamily="2" charset="-78"/>
            </a:endParaRPr>
          </a:p>
          <a:p>
            <a:pPr marL="0" indent="0" algn="ctr">
              <a:buNone/>
            </a:pPr>
            <a:endParaRPr lang="fa-IR" dirty="0">
              <a:cs typeface="B Zar" panose="00000400000000000000" pitchFamily="2" charset="-78"/>
            </a:endParaRPr>
          </a:p>
          <a:p>
            <a:pPr marL="0" indent="0" algn="ctr">
              <a:buNone/>
            </a:pPr>
            <a:r>
              <a:rPr lang="fa-IR" dirty="0" smtClean="0">
                <a:cs typeface="B Zar" panose="00000400000000000000" pitchFamily="2" charset="-78"/>
              </a:rPr>
              <a:t>تهیه نقشه توپوگرافی </a:t>
            </a:r>
          </a:p>
          <a:p>
            <a:pPr marL="0" indent="0" algn="ctr">
              <a:buNone/>
            </a:pPr>
            <a:r>
              <a:rPr lang="fa-IR" dirty="0" smtClean="0">
                <a:cs typeface="B Zar" panose="00000400000000000000" pitchFamily="2" charset="-78"/>
              </a:rPr>
              <a:t>تهیه نقشه کاداستر</a:t>
            </a:r>
          </a:p>
          <a:p>
            <a:pPr marL="0" indent="0" algn="ctr">
              <a:buNone/>
            </a:pPr>
            <a:r>
              <a:rPr lang="fa-IR" dirty="0" smtClean="0">
                <a:cs typeface="B Zar" panose="00000400000000000000" pitchFamily="2" charset="-78"/>
              </a:rPr>
              <a:t>تهیه نقشه شهری به روش فتوگرامتری</a:t>
            </a:r>
          </a:p>
          <a:p>
            <a:pPr marL="0" indent="0" algn="ctr">
              <a:buNone/>
            </a:pPr>
            <a:r>
              <a:rPr lang="fa-IR" dirty="0" smtClean="0">
                <a:cs typeface="B Zar" panose="00000400000000000000" pitchFamily="2" charset="-78"/>
              </a:rPr>
              <a:t>تهیه نقشه هیدروگرافی </a:t>
            </a:r>
          </a:p>
          <a:p>
            <a:pPr marL="0" indent="0" algn="ctr">
              <a:buNone/>
            </a:pPr>
            <a:r>
              <a:rPr lang="fa-IR" dirty="0" smtClean="0">
                <a:cs typeface="B Zar" panose="00000400000000000000" pitchFamily="2" charset="-78"/>
              </a:rPr>
              <a:t>طراحی، ساخت پیلار و مشاهدات مرحله ای میکروژئودزی (رفتار سنجی ژئودتیک)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28" y="550719"/>
            <a:ext cx="7667700" cy="2233234"/>
          </a:xfrm>
        </p:spPr>
        <p:txBody>
          <a:bodyPr/>
          <a:lstStyle/>
          <a:p>
            <a:pPr algn="ctr"/>
            <a:r>
              <a:rPr lang="fa-IR" sz="3200" u="sng" dirty="0">
                <a:cs typeface="B Zar" panose="00000400000000000000" pitchFamily="2" charset="-78"/>
              </a:rPr>
              <a:t>پیوست2 قرارداد: شرح </a:t>
            </a:r>
            <a:r>
              <a:rPr lang="fa-IR" sz="3200" u="sng" dirty="0" smtClean="0">
                <a:cs typeface="B Zar" panose="00000400000000000000" pitchFamily="2" charset="-78"/>
              </a:rPr>
              <a:t>خدمات موضوع قرارداد (مهمترین </a:t>
            </a:r>
            <a:r>
              <a:rPr lang="fa-IR" sz="3200" u="sng" dirty="0">
                <a:cs typeface="B Zar" panose="00000400000000000000" pitchFamily="2" charset="-78"/>
              </a:rPr>
              <a:t>بخش) و معرفی </a:t>
            </a:r>
            <a:r>
              <a:rPr lang="fa-IR" sz="3200" u="sng" dirty="0" smtClean="0">
                <a:cs typeface="B Zar" panose="00000400000000000000" pitchFamily="2" charset="-78"/>
              </a:rPr>
              <a:t>دستورالعمل </a:t>
            </a:r>
            <a:r>
              <a:rPr lang="fa-IR" sz="3200" u="sng" dirty="0">
                <a:cs typeface="B Zar" panose="00000400000000000000" pitchFamily="2" charset="-78"/>
              </a:rPr>
              <a:t>ها و استانداردهای مربوطه</a:t>
            </a:r>
            <a:endParaRPr lang="en-US" sz="3200" u="sng" dirty="0">
              <a:cs typeface="B Zar" panose="00000400000000000000" pitchFamily="2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8" y="3808750"/>
            <a:ext cx="7043618" cy="2233233"/>
          </a:xfrm>
        </p:spPr>
        <p:txBody>
          <a:bodyPr/>
          <a:lstStyle/>
          <a:p>
            <a:pPr algn="justLow" rtl="1"/>
            <a:r>
              <a:rPr lang="fa-IR" dirty="0" smtClean="0">
                <a:cs typeface="B Zar" panose="00000400000000000000" pitchFamily="2" charset="-78"/>
              </a:rPr>
              <a:t>شرح کامل خدمات موضوع قرارداد با جزئیات و اشاره به دستورالعمل ها مربوطه</a:t>
            </a:r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3" y="775855"/>
            <a:ext cx="7084846" cy="1077321"/>
          </a:xfrm>
        </p:spPr>
        <p:txBody>
          <a:bodyPr/>
          <a:lstStyle/>
          <a:p>
            <a:pPr algn="ctr"/>
            <a:r>
              <a:rPr lang="fa-IR" sz="3200" u="sng" dirty="0">
                <a:cs typeface="B Zar" panose="00000400000000000000" pitchFamily="2" charset="-78"/>
              </a:rPr>
              <a:t>پیوست </a:t>
            </a:r>
            <a:r>
              <a:rPr lang="fa-IR" sz="3200" u="sng" dirty="0" smtClean="0">
                <a:cs typeface="B Zar" panose="00000400000000000000" pitchFamily="2" charset="-78"/>
              </a:rPr>
              <a:t>3 قرارداد</a:t>
            </a:r>
            <a:r>
              <a:rPr lang="fa-IR" sz="3200" u="sng" dirty="0">
                <a:cs typeface="B Zar" panose="00000400000000000000" pitchFamily="2" charset="-78"/>
              </a:rPr>
              <a:t>: </a:t>
            </a:r>
            <a:r>
              <a:rPr lang="fa-IR" sz="3200" u="sng" dirty="0" smtClean="0">
                <a:cs typeface="B Zar" panose="00000400000000000000" pitchFamily="2" charset="-78"/>
              </a:rPr>
              <a:t>محاسبه حق </a:t>
            </a:r>
            <a:r>
              <a:rPr lang="fa-IR" sz="3200" u="sng" dirty="0">
                <a:cs typeface="B Zar" panose="00000400000000000000" pitchFamily="2" charset="-78"/>
              </a:rPr>
              <a:t>الزحمه و نحوه </a:t>
            </a:r>
            <a:r>
              <a:rPr lang="fa-IR" sz="3200" u="sng" dirty="0" smtClean="0">
                <a:cs typeface="B Zar" panose="00000400000000000000" pitchFamily="2" charset="-78"/>
              </a:rPr>
              <a:t>پرداخت آن</a:t>
            </a:r>
            <a:endParaRPr lang="en-US" sz="3200" dirty="0">
              <a:cs typeface="B Zar" panose="00000400000000000000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808750"/>
            <a:ext cx="4932218" cy="2233233"/>
          </a:xfrm>
        </p:spPr>
        <p:txBody>
          <a:bodyPr/>
          <a:lstStyle/>
          <a:p>
            <a:pPr algn="justLow" rtl="1"/>
            <a:r>
              <a:rPr lang="ar-SA" dirty="0">
                <a:cs typeface="B Zar" panose="00000400000000000000" pitchFamily="2" charset="-78"/>
              </a:rPr>
              <a:t>نحوه محاسبه حق‌الزحمه قرارداد به تفكيك </a:t>
            </a:r>
            <a:r>
              <a:rPr lang="ar-SA" dirty="0" smtClean="0">
                <a:cs typeface="B Zar" panose="00000400000000000000" pitchFamily="2" charset="-78"/>
              </a:rPr>
              <a:t>قسمت</a:t>
            </a:r>
            <a:r>
              <a:rPr lang="fa-IR" dirty="0" smtClean="0">
                <a:cs typeface="B Zar" panose="00000400000000000000" pitchFamily="2" charset="-78"/>
              </a:rPr>
              <a:t> </a:t>
            </a:r>
            <a:r>
              <a:rPr lang="ar-SA" dirty="0" smtClean="0">
                <a:cs typeface="B Zar" panose="00000400000000000000" pitchFamily="2" charset="-78"/>
              </a:rPr>
              <a:t>ها </a:t>
            </a:r>
            <a:r>
              <a:rPr lang="ar-SA" dirty="0">
                <a:cs typeface="B Zar" panose="00000400000000000000" pitchFamily="2" charset="-78"/>
              </a:rPr>
              <a:t>و مراحل آن، تعداد و مبلغ اقساط حق‌الزحمه در پيوست 3 تعيين مي‌گردد. 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39D1C2-59C0-8BA4-92E1-D0BE50F43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32404"/>
            <a:ext cx="5536645" cy="441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3" y="775855"/>
            <a:ext cx="7084846" cy="1077321"/>
          </a:xfrm>
        </p:spPr>
        <p:txBody>
          <a:bodyPr/>
          <a:lstStyle/>
          <a:p>
            <a:pPr algn="ctr"/>
            <a:r>
              <a:rPr lang="fa-IR" sz="3200" u="sng" dirty="0">
                <a:cs typeface="B Zar" panose="00000400000000000000" pitchFamily="2" charset="-78"/>
              </a:rPr>
              <a:t>پیوست 4 قرارداد: مدت زمان قرارداد بر اساس ساختار شکست</a:t>
            </a:r>
            <a:endParaRPr lang="en-US" sz="3200" dirty="0">
              <a:cs typeface="B Zar" panose="00000400000000000000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808750"/>
            <a:ext cx="4932218" cy="2233233"/>
          </a:xfrm>
        </p:spPr>
        <p:txBody>
          <a:bodyPr/>
          <a:lstStyle/>
          <a:p>
            <a:pPr algn="r" rtl="1"/>
            <a:r>
              <a:rPr lang="fa-IR" dirty="0">
                <a:cs typeface="B Zar" panose="00000400000000000000" pitchFamily="2" charset="-78"/>
              </a:rPr>
              <a:t>ساختار شکست </a:t>
            </a:r>
            <a:r>
              <a:rPr lang="fa-IR" dirty="0" smtClean="0">
                <a:cs typeface="B Zar" panose="00000400000000000000" pitchFamily="2" charset="-78"/>
              </a:rPr>
              <a:t>کار                  </a:t>
            </a:r>
            <a:r>
              <a:rPr lang="fa-IR" dirty="0">
                <a:cs typeface="B Zar" panose="00000400000000000000" pitchFamily="2" charset="-78"/>
              </a:rPr>
              <a:t>ساختار شکست زمان</a:t>
            </a:r>
            <a:endParaRPr lang="en-US" dirty="0">
              <a:cs typeface="B Zar" panose="00000400000000000000" pitchFamily="2" charset="-78"/>
            </a:endParaRPr>
          </a:p>
          <a:p>
            <a:pPr algn="r" rtl="1"/>
            <a:r>
              <a:rPr lang="fa-IR" dirty="0" smtClean="0">
                <a:cs typeface="B Zar" panose="00000400000000000000" pitchFamily="2" charset="-78"/>
              </a:rPr>
              <a:t>  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255" y="207818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7221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{D02AF277-9017-4F6E-AC16-304154E587CF}tf78438558_win32</Template>
  <TotalTime>2832</TotalTime>
  <Words>409</Words>
  <Application>Microsoft Office PowerPoint</Application>
  <PresentationFormat>Widescreen</PresentationFormat>
  <Paragraphs>74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B Zar</vt:lpstr>
      <vt:lpstr>Besmellah 1</vt:lpstr>
      <vt:lpstr>Calibri</vt:lpstr>
      <vt:lpstr>Sabon Next LT</vt:lpstr>
      <vt:lpstr>Custom</vt:lpstr>
      <vt:lpstr>PowerPoint Presentation</vt:lpstr>
      <vt:lpstr>آشنایی با مفاد قراردادهای خدمات نقشه برداری</vt:lpstr>
      <vt:lpstr>PowerPoint Presentation</vt:lpstr>
      <vt:lpstr>معرفی و توضیح موافقت نامه قراردادهای خدمات نقشه برداری</vt:lpstr>
      <vt:lpstr>معرفی و توضیح شرایط عمومی پیمان های خدمات نقشه برداری</vt:lpstr>
      <vt:lpstr>پیوست 1 قرارداد: شرح موضوع قرارداد</vt:lpstr>
      <vt:lpstr>پیوست2 قرارداد: شرح خدمات موضوع قرارداد (مهمترین بخش) و معرفی دستورالعمل ها و استانداردهای مربوطه</vt:lpstr>
      <vt:lpstr>پیوست 3 قرارداد: محاسبه حق الزحمه و نحوه پرداخت آن</vt:lpstr>
      <vt:lpstr>پیوست 4 قرارداد: مدت زمان قرارداد بر اساس ساختار شکست</vt:lpstr>
      <vt:lpstr>پیوست5 قرارداد: شرایط خصوصی پیمان</vt:lpstr>
      <vt:lpstr>پیوست6 قرارداد: معرفی افراد کلیدی</vt:lpstr>
      <vt:lpstr>پیوست7 قرارداد: معرفی محدوده انجام کار</vt:lpstr>
      <vt:lpstr>معرفی فرآیند ابلاغ قرارداد، دریافت آن و تنظیم نامه اعلام وصول قرارداد و موافقت با انجام نظارت و کنترل فنی آن</vt:lpstr>
      <vt:lpstr>نحوه تایید پرداخت های میانی، تنظیم صورت وضعیت نهایی و تنظیم صورت حساب خدمات سازمان</vt:lpstr>
      <vt:lpstr>با تشکر از حوصله و توجه شما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zahra khaksaran</dc:creator>
  <cp:lastModifiedBy>User</cp:lastModifiedBy>
  <cp:revision>88</cp:revision>
  <dcterms:created xsi:type="dcterms:W3CDTF">2024-07-12T14:57:17Z</dcterms:created>
  <dcterms:modified xsi:type="dcterms:W3CDTF">2024-08-05T16:25:20Z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